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3" r:id="rId6"/>
    <p:sldId id="262" r:id="rId7"/>
    <p:sldId id="265" r:id="rId8"/>
    <p:sldId id="266" r:id="rId9"/>
  </p:sldIdLst>
  <p:sldSz cx="9144000" cy="5143500" type="screen16x9"/>
  <p:notesSz cx="6858000" cy="9144000"/>
  <p:embeddedFontLst>
    <p:embeddedFont>
      <p:font typeface="Playfair Display" panose="020B0604020202020204" charset="0"/>
      <p:regular r:id="rId11"/>
      <p:bold r:id="rId12"/>
      <p:italic r:id="rId13"/>
      <p:boldItalic r:id="rId14"/>
    </p:embeddedFont>
    <p:embeddedFont>
      <p:font typeface="Tino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C77CE9-B276-4AB6-A952-685470D25459}">
  <a:tblStyle styleId="{FEC77CE9-B276-4AB6-A952-685470D254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1328446-1801-40F4-9D5D-7B887D8A4E9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organic-01.png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organic-02.png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4D4A56"/>
                </a:solidFill>
              </a:defRPr>
            </a:lvl1pPr>
            <a:lvl2pPr lvl="1" algn="ctr">
              <a:buNone/>
              <a:defRPr>
                <a:solidFill>
                  <a:srgbClr val="4D4A56"/>
                </a:solidFill>
              </a:defRPr>
            </a:lvl2pPr>
            <a:lvl3pPr lvl="2" algn="ctr">
              <a:buNone/>
              <a:defRPr>
                <a:solidFill>
                  <a:srgbClr val="4D4A56"/>
                </a:solidFill>
              </a:defRPr>
            </a:lvl3pPr>
            <a:lvl4pPr lvl="3" algn="ctr">
              <a:buNone/>
              <a:defRPr>
                <a:solidFill>
                  <a:srgbClr val="4D4A56"/>
                </a:solidFill>
              </a:defRPr>
            </a:lvl4pPr>
            <a:lvl5pPr lvl="4" algn="ctr">
              <a:buNone/>
              <a:defRPr>
                <a:solidFill>
                  <a:srgbClr val="4D4A56"/>
                </a:solidFill>
              </a:defRPr>
            </a:lvl5pPr>
            <a:lvl6pPr lvl="5" algn="ctr">
              <a:buNone/>
              <a:defRPr>
                <a:solidFill>
                  <a:srgbClr val="4D4A56"/>
                </a:solidFill>
              </a:defRPr>
            </a:lvl6pPr>
            <a:lvl7pPr lvl="6" algn="ctr">
              <a:buNone/>
              <a:defRPr>
                <a:solidFill>
                  <a:srgbClr val="4D4A56"/>
                </a:solidFill>
              </a:defRPr>
            </a:lvl7pPr>
            <a:lvl8pPr lvl="7" algn="ctr">
              <a:buNone/>
              <a:defRPr>
                <a:solidFill>
                  <a:srgbClr val="4D4A56"/>
                </a:solidFill>
              </a:defRPr>
            </a:lvl8pPr>
            <a:lvl9pPr lvl="8" algn="ctr">
              <a:buNone/>
              <a:defRPr>
                <a:solidFill>
                  <a:srgbClr val="4D4A5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 b="1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picture">
  <p:cSld name="TITLE_AND_BODY_1">
    <p:bg>
      <p:bgPr>
        <a:solidFill>
          <a:schemeClr val="dk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052400" y="1577225"/>
            <a:ext cx="2686200" cy="26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052325" y="757150"/>
            <a:ext cx="2686200" cy="8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aves">
  <p:cSld name="BLANK_1"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▹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▸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◦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heskesresearch.com/blogposts/tips-bij-het-uitvoeren-van-kwalitatief-onderzoek/" TargetMode="External"/><Relationship Id="rId4" Type="http://schemas.openxmlformats.org/officeDocument/2006/relationships/hyperlink" Target="https://deafstudeerconsultant.nl/de-7-basisprincipes-van-goed-onderzoe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2328509" y="1425382"/>
            <a:ext cx="4486982" cy="2902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O&amp;O onderzoek</a:t>
            </a:r>
            <a:br>
              <a:rPr lang="en" dirty="0"/>
            </a:br>
            <a:br>
              <a:rPr lang="en" dirty="0"/>
            </a:br>
            <a:r>
              <a:rPr lang="en" sz="1400" dirty="0"/>
              <a:t>Nihal Geneidi, Nisrine Hajjab, Rayan en Sanae B</a:t>
            </a:r>
            <a:br>
              <a:rPr lang="en" sz="1400" dirty="0"/>
            </a:br>
            <a:r>
              <a:rPr lang="en" sz="1400" dirty="0"/>
              <a:t> Docenten: Meneer van den Berg, Meneer van Soelen</a:t>
            </a:r>
            <a:endParaRPr dirty="0"/>
          </a:p>
        </p:txBody>
      </p:sp>
      <p:grpSp>
        <p:nvGrpSpPr>
          <p:cNvPr id="91" name="Google Shape;91;p16"/>
          <p:cNvGrpSpPr/>
          <p:nvPr/>
        </p:nvGrpSpPr>
        <p:grpSpPr>
          <a:xfrm>
            <a:off x="4388765" y="980127"/>
            <a:ext cx="366458" cy="366437"/>
            <a:chOff x="1923675" y="1633650"/>
            <a:chExt cx="436000" cy="435975"/>
          </a:xfrm>
        </p:grpSpPr>
        <p:sp>
          <p:nvSpPr>
            <p:cNvPr id="92" name="Google Shape;92;p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ctrTitle"/>
          </p:nvPr>
        </p:nvSpPr>
        <p:spPr>
          <a:xfrm>
            <a:off x="2361075" y="1292670"/>
            <a:ext cx="433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Inhoudsopgave</a:t>
            </a:r>
            <a:endParaRPr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ctrTitle"/>
          </p:nvPr>
        </p:nvSpPr>
        <p:spPr>
          <a:xfrm>
            <a:off x="2404575" y="905197"/>
            <a:ext cx="4335000" cy="68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0">
                <a:solidFill>
                  <a:schemeClr val="accent1"/>
                </a:solidFill>
              </a:rPr>
              <a:t>1</a:t>
            </a:r>
            <a:endParaRPr sz="4800" i="0">
              <a:solidFill>
                <a:schemeClr val="accent1"/>
              </a:solidFill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A0572D-7FB5-4D27-B02E-6213A1A95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1075" y="2507403"/>
            <a:ext cx="4335000" cy="1763848"/>
          </a:xfrm>
        </p:spPr>
        <p:txBody>
          <a:bodyPr/>
          <a:lstStyle/>
          <a:p>
            <a:pPr>
              <a:buAutoNum type="arabicPeriod"/>
            </a:pPr>
            <a:r>
              <a:rPr lang="nl-NL" dirty="0"/>
              <a:t>Onderzoeksvraag</a:t>
            </a:r>
          </a:p>
          <a:p>
            <a:pPr>
              <a:buAutoNum type="arabicPeriod"/>
            </a:pPr>
            <a:r>
              <a:rPr lang="nl-NL" dirty="0"/>
              <a:t>Algemene 7 stappen onderzoeksplan</a:t>
            </a:r>
          </a:p>
          <a:p>
            <a:pPr>
              <a:buAutoNum type="arabicPeriod"/>
            </a:pPr>
            <a:r>
              <a:rPr lang="nl-NL" dirty="0"/>
              <a:t>Een beter onderzoek</a:t>
            </a:r>
          </a:p>
          <a:p>
            <a:pPr>
              <a:buAutoNum type="arabicPeriod"/>
            </a:pPr>
            <a:r>
              <a:rPr lang="nl-NL" dirty="0"/>
              <a:t>Conclusie</a:t>
            </a:r>
          </a:p>
          <a:p>
            <a:pPr>
              <a:buAutoNum type="arabicPeriod"/>
            </a:pPr>
            <a:r>
              <a:rPr lang="nl-NL" dirty="0"/>
              <a:t>Bronnenlijst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Quotations are commonly printed as a means of inspiration and to invoke philosophical thoughts from the reader.</a:t>
            </a:r>
            <a:endParaRPr dirty="0"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Wat is een onderzoeks</a:t>
            </a:r>
            <a:br>
              <a:rPr lang="en" dirty="0"/>
            </a:br>
            <a:r>
              <a:rPr lang="en" dirty="0"/>
              <a:t>vraag?</a:t>
            </a:r>
            <a:endParaRPr dirty="0"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45087" y="1391317"/>
            <a:ext cx="5503800" cy="32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nl-NL" dirty="0"/>
              <a:t>Een vraag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dirty="0"/>
              <a:t>Onderzoek doen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dirty="0"/>
              <a:t>Niet makkelijk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LET OP!! 3 belangrijke dingen</a:t>
            </a:r>
            <a:endParaRPr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nl-NL" b="1" dirty="0"/>
              <a:t>7 stappen plan</a:t>
            </a:r>
          </a:p>
          <a:p>
            <a:pPr marL="285750" indent="-285750"/>
            <a:r>
              <a:rPr lang="nl-NL" dirty="0"/>
              <a:t>Onderzoeksvraag </a:t>
            </a:r>
          </a:p>
          <a:p>
            <a:pPr marL="285750" indent="-285750"/>
            <a:r>
              <a:rPr lang="nl-NL" dirty="0"/>
              <a:t>Hypothese</a:t>
            </a:r>
          </a:p>
          <a:p>
            <a:pPr marL="285750" indent="-285750"/>
            <a:r>
              <a:rPr lang="nl-NL" dirty="0"/>
              <a:t>Werkwijze</a:t>
            </a:r>
          </a:p>
          <a:p>
            <a:pPr marL="285750" indent="-285750"/>
            <a:r>
              <a:rPr lang="nl-NL" dirty="0"/>
              <a:t>Onderzoek uitvoeren</a:t>
            </a:r>
          </a:p>
          <a:p>
            <a:pPr marL="285750" indent="-285750"/>
            <a:r>
              <a:rPr lang="nl-NL" dirty="0"/>
              <a:t>Resultaten </a:t>
            </a:r>
          </a:p>
          <a:p>
            <a:pPr marL="285750" indent="-285750"/>
            <a:r>
              <a:rPr lang="nl-NL" dirty="0"/>
              <a:t>Conclusie </a:t>
            </a:r>
          </a:p>
          <a:p>
            <a:pPr marL="0" indent="0">
              <a:buNone/>
            </a:pPr>
            <a:r>
              <a:rPr lang="nl-NL" dirty="0"/>
              <a:t>Onze mening</a:t>
            </a:r>
          </a:p>
        </p:txBody>
      </p:sp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Algemene 7 stappen  onderzoek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26" name="Picture 2" descr="Didactief | Onderzoek in zes stappen">
            <a:extLst>
              <a:ext uri="{FF2B5EF4-FFF2-40B4-BE49-F238E27FC236}">
                <a16:creationId xmlns:a16="http://schemas.microsoft.com/office/drawing/2014/main" id="{9EADF6D8-5C52-4113-8B7F-EA41D1F3C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59" y="1123950"/>
            <a:ext cx="3171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subTitle" idx="4294967295"/>
          </p:nvPr>
        </p:nvSpPr>
        <p:spPr>
          <a:xfrm>
            <a:off x="312866" y="3551914"/>
            <a:ext cx="4018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accent1"/>
                </a:solidFill>
              </a:rPr>
              <a:t>Onze onderzoeksvraag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2496181" y="160290"/>
            <a:ext cx="4009751" cy="27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22"/>
          <p:cNvSpPr txBox="1">
            <a:spLocks noGrp="1"/>
          </p:cNvSpPr>
          <p:nvPr>
            <p:ph type="ctrTitle" idx="4294967295"/>
          </p:nvPr>
        </p:nvSpPr>
        <p:spPr>
          <a:xfrm>
            <a:off x="2487132" y="1276202"/>
            <a:ext cx="4018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Een goed onderzoek</a:t>
            </a:r>
            <a:endParaRPr sz="4800" dirty="0">
              <a:solidFill>
                <a:srgbClr val="FFFFFF"/>
              </a:solidFill>
            </a:endParaRPr>
          </a:p>
        </p:txBody>
      </p:sp>
      <p:grpSp>
        <p:nvGrpSpPr>
          <p:cNvPr id="143" name="Google Shape;143;p22"/>
          <p:cNvGrpSpPr/>
          <p:nvPr/>
        </p:nvGrpSpPr>
        <p:grpSpPr>
          <a:xfrm>
            <a:off x="3545359" y="314890"/>
            <a:ext cx="1418472" cy="772091"/>
            <a:chOff x="5937975" y="5081700"/>
            <a:chExt cx="481050" cy="261850"/>
          </a:xfrm>
        </p:grpSpPr>
        <p:sp>
          <p:nvSpPr>
            <p:cNvPr id="144" name="Google Shape;144;p22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285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285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28575" cap="flat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0880453-ADAF-47A6-9932-987D1633BFA3}"/>
              </a:ext>
            </a:extLst>
          </p:cNvPr>
          <p:cNvSpPr txBox="1"/>
          <p:nvPr/>
        </p:nvSpPr>
        <p:spPr>
          <a:xfrm>
            <a:off x="4572000" y="3135816"/>
            <a:ext cx="396775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>
                <a:solidFill>
                  <a:schemeClr val="accent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Werk rustig, netjes en geconcentreerd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Onderzoek moet eerlijk verlopen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Doe je onderzoek vaker opnieuw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Zorg voor vermelding van bronnen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1052325" y="757150"/>
            <a:ext cx="2686200" cy="8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Conclusie</a:t>
            </a:r>
            <a:endParaRPr dirty="0"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3738525" y="1470899"/>
            <a:ext cx="2686200" cy="26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7 STAPPEN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TIPS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0" y="-757815"/>
            <a:ext cx="6815470" cy="494704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Bronnenlijst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i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i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https://deafstudeerconsultant.nl/de-7-basisprincipes-van-goed-onderzoek/</a:t>
            </a:r>
            <a:endParaRPr lang="nl-NL" sz="1800" b="1" i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l-NL" sz="1800" b="1" i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i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https://www.heskesresearch.com/blogposts/tips-bij-het-uitvoeren-van-kwalitatief-onderzoek/</a:t>
            </a:r>
            <a:endParaRPr lang="nl-NL" sz="1800" b="1" i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l-NL" sz="1800" b="1" i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i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https://wetenschap.infonu.nl/onderzoek/106529-betrouwbaarheid-van-een-onderzoek.html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l-NL" sz="1800" b="1" i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l-NL" sz="1800" b="1" i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4D4A56"/>
      </a:dk1>
      <a:lt1>
        <a:srgbClr val="FFFFFF"/>
      </a:lt1>
      <a:dk2>
        <a:srgbClr val="888394"/>
      </a:dk2>
      <a:lt2>
        <a:srgbClr val="E7E7EC"/>
      </a:lt2>
      <a:accent1>
        <a:srgbClr val="ECC1C8"/>
      </a:accent1>
      <a:accent2>
        <a:srgbClr val="E48DA3"/>
      </a:accent2>
      <a:accent3>
        <a:srgbClr val="AEA4CC"/>
      </a:accent3>
      <a:accent4>
        <a:srgbClr val="8F86AC"/>
      </a:accent4>
      <a:accent5>
        <a:srgbClr val="F0DFAE"/>
      </a:accent5>
      <a:accent6>
        <a:srgbClr val="E0B88E"/>
      </a:accent6>
      <a:hlink>
        <a:srgbClr val="4D4A5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164</Words>
  <Application>Microsoft Office PowerPoint</Application>
  <PresentationFormat>Diavoorstelling (16:9)</PresentationFormat>
  <Paragraphs>47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Tinos</vt:lpstr>
      <vt:lpstr>Playfair Display</vt:lpstr>
      <vt:lpstr>Arial</vt:lpstr>
      <vt:lpstr>Ophelia template</vt:lpstr>
      <vt:lpstr>O&amp;O onderzoek  Nihal Geneidi, Nisrine Hajjab, Rayan en Sanae B  Docenten: Meneer van den Berg, Meneer van Soelen</vt:lpstr>
      <vt:lpstr>Inhoudsopgave</vt:lpstr>
      <vt:lpstr>PowerPoint-presentatie</vt:lpstr>
      <vt:lpstr>Wat is een onderzoeks vraag?</vt:lpstr>
      <vt:lpstr>Algemene 7 stappen  onderzoek</vt:lpstr>
      <vt:lpstr>Een goed onderzoek</vt:lpstr>
      <vt:lpstr>Conclusie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O&amp;O onderzoek  Nihal Geneidi, Nisrine Hajjab, Rayan en Sanae B  Docenten: Meneer van den Berg, Meneer van Soelen</dc:title>
  <dc:creator>Geneidi, N. (Nihal)</dc:creator>
  <cp:lastModifiedBy>Geneidi, N. (Nihal)</cp:lastModifiedBy>
  <cp:revision>1</cp:revision>
  <dcterms:modified xsi:type="dcterms:W3CDTF">2021-09-07T09:15:14Z</dcterms:modified>
</cp:coreProperties>
</file>